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Raleway Medium" charset="1" panose="00000000000000000000"/>
      <p:regular r:id="rId26"/>
    </p:embeddedFont>
    <p:embeddedFont>
      <p:font typeface="Raleway Semi-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2313758"/>
            <a:ext cx="8125824" cy="511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086"/>
              </a:lnSpc>
            </a:pPr>
            <a:r>
              <a:rPr lang="en-US" b="true" sz="14540" spc="-6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Analysis of  Film Industry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200" y="7977659"/>
            <a:ext cx="91795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0"/>
              </a:lnSpc>
            </a:pPr>
            <a:r>
              <a:rPr lang="en-US" b="true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Trends and challenges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" y="1104900"/>
            <a:ext cx="9179504" cy="381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700"/>
              </a:lnSpc>
            </a:pPr>
            <a:r>
              <a:rPr lang="en-US" b="true" sz="3000" spc="-13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Mohamed Nabih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59676" y="964412"/>
            <a:ext cx="14652633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10 Actors by Number of Films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67" t="0" r="-167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47" t="0" r="-14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59676" y="569125"/>
            <a:ext cx="14652633" cy="165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10 Production Companies by Number of Films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869" y="2862078"/>
            <a:ext cx="11548262" cy="5955608"/>
            <a:chOff x="0" y="0"/>
            <a:chExt cx="15760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6065" cy="812800"/>
            </a:xfrm>
            <a:custGeom>
              <a:avLst/>
              <a:gdLst/>
              <a:ahLst/>
              <a:cxnLst/>
              <a:rect r="r" b="b" t="t" l="l"/>
              <a:pathLst>
                <a:path h="812800" w="1576065">
                  <a:moveTo>
                    <a:pt x="15419" y="0"/>
                  </a:moveTo>
                  <a:lnTo>
                    <a:pt x="1560646" y="0"/>
                  </a:lnTo>
                  <a:cubicBezTo>
                    <a:pt x="1569162" y="0"/>
                    <a:pt x="1576065" y="6903"/>
                    <a:pt x="1576065" y="15419"/>
                  </a:cubicBezTo>
                  <a:lnTo>
                    <a:pt x="1576065" y="797381"/>
                  </a:lnTo>
                  <a:cubicBezTo>
                    <a:pt x="1576065" y="801470"/>
                    <a:pt x="1574441" y="805392"/>
                    <a:pt x="1571549" y="808284"/>
                  </a:cubicBezTo>
                  <a:cubicBezTo>
                    <a:pt x="1568658" y="811175"/>
                    <a:pt x="1564736" y="812800"/>
                    <a:pt x="1560646" y="812800"/>
                  </a:cubicBezTo>
                  <a:lnTo>
                    <a:pt x="15419" y="812800"/>
                  </a:lnTo>
                  <a:cubicBezTo>
                    <a:pt x="11330" y="812800"/>
                    <a:pt x="7408" y="811175"/>
                    <a:pt x="4516" y="808284"/>
                  </a:cubicBezTo>
                  <a:cubicBezTo>
                    <a:pt x="1625" y="805392"/>
                    <a:pt x="0" y="801470"/>
                    <a:pt x="0" y="797381"/>
                  </a:cubicBezTo>
                  <a:lnTo>
                    <a:pt x="0" y="15419"/>
                  </a:lnTo>
                  <a:cubicBezTo>
                    <a:pt x="0" y="11330"/>
                    <a:pt x="1625" y="7408"/>
                    <a:pt x="4516" y="4516"/>
                  </a:cubicBezTo>
                  <a:cubicBezTo>
                    <a:pt x="7408" y="1625"/>
                    <a:pt x="11330" y="0"/>
                    <a:pt x="154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70" r="0" b="-167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DashBoard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232" y="251833"/>
            <a:ext cx="13578968" cy="27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  <a:spcBef>
                <a:spcPct val="0"/>
              </a:spcBef>
            </a:pP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3. Genre Analysis</a:t>
            </a: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</a:t>
            </a:r>
          </a:p>
          <a:p>
            <a:pPr algn="l" marL="844826" indent="-422413" lvl="1">
              <a:lnSpc>
                <a:spcPts val="5478"/>
              </a:lnSpc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Genres Repres</a:t>
            </a: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ented in Films.</a:t>
            </a:r>
          </a:p>
          <a:p>
            <a:pPr algn="l" marL="844826" indent="-422413" lvl="1">
              <a:lnSpc>
                <a:spcPts val="5478"/>
              </a:lnSpc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Total Revenue by Genre.</a:t>
            </a:r>
          </a:p>
          <a:p>
            <a:pPr algn="l">
              <a:lnSpc>
                <a:spcPts val="5478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67" t="0" r="-16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59676" y="964412"/>
            <a:ext cx="14652633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Genres Represented in Films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47" t="0" r="-14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59676" y="964412"/>
            <a:ext cx="14652633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Total Revenue by Genre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869" y="2862078"/>
            <a:ext cx="11548262" cy="5955608"/>
            <a:chOff x="0" y="0"/>
            <a:chExt cx="15760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6065" cy="812800"/>
            </a:xfrm>
            <a:custGeom>
              <a:avLst/>
              <a:gdLst/>
              <a:ahLst/>
              <a:cxnLst/>
              <a:rect r="r" b="b" t="t" l="l"/>
              <a:pathLst>
                <a:path h="812800" w="1576065">
                  <a:moveTo>
                    <a:pt x="15419" y="0"/>
                  </a:moveTo>
                  <a:lnTo>
                    <a:pt x="1560646" y="0"/>
                  </a:lnTo>
                  <a:cubicBezTo>
                    <a:pt x="1569162" y="0"/>
                    <a:pt x="1576065" y="6903"/>
                    <a:pt x="1576065" y="15419"/>
                  </a:cubicBezTo>
                  <a:lnTo>
                    <a:pt x="1576065" y="797381"/>
                  </a:lnTo>
                  <a:cubicBezTo>
                    <a:pt x="1576065" y="801470"/>
                    <a:pt x="1574441" y="805392"/>
                    <a:pt x="1571549" y="808284"/>
                  </a:cubicBezTo>
                  <a:cubicBezTo>
                    <a:pt x="1568658" y="811175"/>
                    <a:pt x="1564736" y="812800"/>
                    <a:pt x="1560646" y="812800"/>
                  </a:cubicBezTo>
                  <a:lnTo>
                    <a:pt x="15419" y="812800"/>
                  </a:lnTo>
                  <a:cubicBezTo>
                    <a:pt x="11330" y="812800"/>
                    <a:pt x="7408" y="811175"/>
                    <a:pt x="4516" y="808284"/>
                  </a:cubicBezTo>
                  <a:cubicBezTo>
                    <a:pt x="1625" y="805392"/>
                    <a:pt x="0" y="801470"/>
                    <a:pt x="0" y="797381"/>
                  </a:cubicBezTo>
                  <a:lnTo>
                    <a:pt x="0" y="15419"/>
                  </a:lnTo>
                  <a:cubicBezTo>
                    <a:pt x="0" y="11330"/>
                    <a:pt x="1625" y="7408"/>
                    <a:pt x="4516" y="4516"/>
                  </a:cubicBezTo>
                  <a:cubicBezTo>
                    <a:pt x="7408" y="1625"/>
                    <a:pt x="11330" y="0"/>
                    <a:pt x="154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49" r="0" b="-164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DashBoard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4836" y="2639016"/>
            <a:ext cx="8689164" cy="467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Number of Films Released Each Year from 2005 to 2015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70375" y="3088324"/>
            <a:ext cx="11584219" cy="6169976"/>
            <a:chOff x="0" y="0"/>
            <a:chExt cx="1794699" cy="9558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94699" cy="955891"/>
            </a:xfrm>
            <a:custGeom>
              <a:avLst/>
              <a:gdLst/>
              <a:ahLst/>
              <a:cxnLst/>
              <a:rect r="r" b="b" t="t" l="l"/>
              <a:pathLst>
                <a:path h="955891" w="1794699">
                  <a:moveTo>
                    <a:pt x="15371" y="0"/>
                  </a:moveTo>
                  <a:lnTo>
                    <a:pt x="1779327" y="0"/>
                  </a:lnTo>
                  <a:cubicBezTo>
                    <a:pt x="1787817" y="0"/>
                    <a:pt x="1794699" y="6882"/>
                    <a:pt x="1794699" y="15371"/>
                  </a:cubicBezTo>
                  <a:lnTo>
                    <a:pt x="1794699" y="940520"/>
                  </a:lnTo>
                  <a:cubicBezTo>
                    <a:pt x="1794699" y="949009"/>
                    <a:pt x="1787817" y="955891"/>
                    <a:pt x="1779327" y="955891"/>
                  </a:cubicBezTo>
                  <a:lnTo>
                    <a:pt x="15371" y="955891"/>
                  </a:lnTo>
                  <a:cubicBezTo>
                    <a:pt x="6882" y="955891"/>
                    <a:pt x="0" y="949009"/>
                    <a:pt x="0" y="940520"/>
                  </a:cubicBezTo>
                  <a:lnTo>
                    <a:pt x="0" y="15371"/>
                  </a:lnTo>
                  <a:cubicBezTo>
                    <a:pt x="0" y="6882"/>
                    <a:pt x="6882" y="0"/>
                    <a:pt x="15371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0" r="0" b="-3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1310610">
            <a:off x="1082889" y="363085"/>
            <a:ext cx="2745694" cy="4114800"/>
          </a:xfrm>
          <a:custGeom>
            <a:avLst/>
            <a:gdLst/>
            <a:ahLst/>
            <a:cxnLst/>
            <a:rect r="r" b="b" t="t" l="l"/>
            <a:pathLst>
              <a:path h="4114800" w="2745694">
                <a:moveTo>
                  <a:pt x="0" y="0"/>
                </a:moveTo>
                <a:lnTo>
                  <a:pt x="2745694" y="0"/>
                </a:lnTo>
                <a:lnTo>
                  <a:pt x="27456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8193" y="2520315"/>
            <a:ext cx="11711613" cy="6737985"/>
            <a:chOff x="0" y="0"/>
            <a:chExt cx="1814435" cy="104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4435" cy="1043890"/>
            </a:xfrm>
            <a:custGeom>
              <a:avLst/>
              <a:gdLst/>
              <a:ahLst/>
              <a:cxnLst/>
              <a:rect r="r" b="b" t="t" l="l"/>
              <a:pathLst>
                <a:path h="1043890" w="1814435">
                  <a:moveTo>
                    <a:pt x="15204" y="0"/>
                  </a:moveTo>
                  <a:lnTo>
                    <a:pt x="1799231" y="0"/>
                  </a:lnTo>
                  <a:cubicBezTo>
                    <a:pt x="1807628" y="0"/>
                    <a:pt x="1814435" y="6807"/>
                    <a:pt x="1814435" y="15204"/>
                  </a:cubicBezTo>
                  <a:lnTo>
                    <a:pt x="1814435" y="1028686"/>
                  </a:lnTo>
                  <a:cubicBezTo>
                    <a:pt x="1814435" y="1032718"/>
                    <a:pt x="1812834" y="1036586"/>
                    <a:pt x="1809982" y="1039437"/>
                  </a:cubicBezTo>
                  <a:cubicBezTo>
                    <a:pt x="1807131" y="1042288"/>
                    <a:pt x="1803264" y="1043890"/>
                    <a:pt x="1799231" y="1043890"/>
                  </a:cubicBezTo>
                  <a:lnTo>
                    <a:pt x="15204" y="1043890"/>
                  </a:lnTo>
                  <a:cubicBezTo>
                    <a:pt x="11172" y="1043890"/>
                    <a:pt x="7304" y="1042288"/>
                    <a:pt x="4453" y="1039437"/>
                  </a:cubicBezTo>
                  <a:cubicBezTo>
                    <a:pt x="1602" y="1036586"/>
                    <a:pt x="0" y="1032718"/>
                    <a:pt x="0" y="1028686"/>
                  </a:cubicBezTo>
                  <a:lnTo>
                    <a:pt x="0" y="15204"/>
                  </a:lnTo>
                  <a:cubicBezTo>
                    <a:pt x="0" y="11172"/>
                    <a:pt x="1602" y="7304"/>
                    <a:pt x="4453" y="4453"/>
                  </a:cubicBezTo>
                  <a:cubicBezTo>
                    <a:pt x="7304" y="1602"/>
                    <a:pt x="11172" y="0"/>
                    <a:pt x="15204" y="0"/>
                  </a:cubicBezTo>
                  <a:close/>
                </a:path>
              </a:pathLst>
            </a:custGeom>
            <a:blipFill>
              <a:blip r:embed="rId2"/>
              <a:stretch>
                <a:fillRect l="-3998" t="0" r="-399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209282" y="359623"/>
            <a:ext cx="7869436" cy="1195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18"/>
              </a:lnSpc>
              <a:spcBef>
                <a:spcPct val="0"/>
              </a:spcBef>
            </a:pPr>
            <a:r>
              <a:rPr lang="en-US" b="true" sz="6941" spc="-319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Correlation Heatmap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88510" y="2191125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582821" y="1961047"/>
            <a:ext cx="7924800" cy="217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227"/>
              </a:lnSpc>
            </a:pPr>
            <a:r>
              <a:rPr lang="en-US" b="true" sz="9141" spc="-420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to results analysis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82821" y="5067300"/>
            <a:ext cx="14509534" cy="321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7" indent="-421003" lvl="1">
              <a:lnSpc>
                <a:spcPts val="5459"/>
              </a:lnSpc>
              <a:buAutoNum type="arabicPeriod" startAt="1"/>
            </a:pPr>
            <a:r>
              <a:rPr lang="en-US" b="true" sz="3899" spc="-17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Director Analysis</a:t>
            </a:r>
          </a:p>
          <a:p>
            <a:pPr algn="just" marL="777237" indent="-388618" lvl="1">
              <a:lnSpc>
                <a:spcPts val="5039"/>
              </a:lnSpc>
              <a:buAutoNum type="arabicPeriod" startAt="1"/>
            </a:pP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Film Analysis </a:t>
            </a:r>
          </a:p>
          <a:p>
            <a:pPr algn="just" marL="777237" indent="-388618" lvl="1">
              <a:lnSpc>
                <a:spcPts val="5039"/>
              </a:lnSpc>
              <a:buAutoNum type="arabicPeriod" startAt="1"/>
            </a:pP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Genre Analysis</a:t>
            </a:r>
          </a:p>
          <a:p>
            <a:pPr algn="just" marL="777237" indent="-388618" lvl="1">
              <a:lnSpc>
                <a:spcPts val="5039"/>
              </a:lnSpc>
              <a:buAutoNum type="arabicPeriod" startAt="1"/>
            </a:pP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Film Trends Over Time</a:t>
            </a:r>
          </a:p>
          <a:p>
            <a:pPr algn="just" marL="777237" indent="-388618" lvl="1">
              <a:lnSpc>
                <a:spcPts val="5039"/>
              </a:lnSpc>
              <a:buAutoNum type="arabicPeriod" startAt="1"/>
            </a:pPr>
            <a:r>
              <a:rPr lang="en-US" b="true" sz="3599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Data Relationships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836076"/>
            <a:ext cx="10234877" cy="2758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  <a:spcBef>
                <a:spcPct val="0"/>
              </a:spcBef>
            </a:pP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1.</a:t>
            </a: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Director Analysis:</a:t>
            </a:r>
          </a:p>
          <a:p>
            <a:pPr algn="l" marL="844826" indent="-422413" lvl="1">
              <a:lnSpc>
                <a:spcPts val="5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Directors by Number of Films</a:t>
            </a:r>
          </a:p>
          <a:p>
            <a:pPr algn="l" marL="844826" indent="-422413" lvl="1">
              <a:lnSpc>
                <a:spcPts val="5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Directors by Budget and Revenue</a:t>
            </a:r>
          </a:p>
          <a:p>
            <a:pPr algn="l">
              <a:lnSpc>
                <a:spcPts val="5478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60071" y="971107"/>
            <a:ext cx="8539764" cy="8344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359676" y="2365177"/>
            <a:ext cx="10264787" cy="6649807"/>
            <a:chOff x="0" y="0"/>
            <a:chExt cx="125465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6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54656">
                  <a:moveTo>
                    <a:pt x="17347" y="0"/>
                  </a:moveTo>
                  <a:lnTo>
                    <a:pt x="1237309" y="0"/>
                  </a:lnTo>
                  <a:cubicBezTo>
                    <a:pt x="1246889" y="0"/>
                    <a:pt x="1254656" y="7767"/>
                    <a:pt x="1254656" y="17347"/>
                  </a:cubicBezTo>
                  <a:lnTo>
                    <a:pt x="1254656" y="795453"/>
                  </a:lnTo>
                  <a:cubicBezTo>
                    <a:pt x="1254656" y="805033"/>
                    <a:pt x="1246889" y="812800"/>
                    <a:pt x="1237309" y="812800"/>
                  </a:cubicBezTo>
                  <a:lnTo>
                    <a:pt x="17347" y="812800"/>
                  </a:lnTo>
                  <a:cubicBezTo>
                    <a:pt x="7767" y="812800"/>
                    <a:pt x="0" y="805033"/>
                    <a:pt x="0" y="795453"/>
                  </a:cubicBezTo>
                  <a:lnTo>
                    <a:pt x="0" y="17347"/>
                  </a:lnTo>
                  <a:cubicBezTo>
                    <a:pt x="0" y="7767"/>
                    <a:pt x="7767" y="0"/>
                    <a:pt x="1734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623" r="0" b="-2623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59676" y="964412"/>
            <a:ext cx="13346845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Directors by Number of Films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359676" y="2970298"/>
            <a:ext cx="10569395" cy="5596840"/>
            <a:chOff x="0" y="0"/>
            <a:chExt cx="153493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4938" cy="812800"/>
            </a:xfrm>
            <a:custGeom>
              <a:avLst/>
              <a:gdLst/>
              <a:ahLst/>
              <a:cxnLst/>
              <a:rect r="r" b="b" t="t" l="l"/>
              <a:pathLst>
                <a:path h="812800" w="1534938">
                  <a:moveTo>
                    <a:pt x="16847" y="0"/>
                  </a:moveTo>
                  <a:lnTo>
                    <a:pt x="1518091" y="0"/>
                  </a:lnTo>
                  <a:cubicBezTo>
                    <a:pt x="1527396" y="0"/>
                    <a:pt x="1534938" y="7543"/>
                    <a:pt x="1534938" y="16847"/>
                  </a:cubicBezTo>
                  <a:lnTo>
                    <a:pt x="1534938" y="795953"/>
                  </a:lnTo>
                  <a:cubicBezTo>
                    <a:pt x="1534938" y="805257"/>
                    <a:pt x="1527396" y="812800"/>
                    <a:pt x="1518091" y="812800"/>
                  </a:cubicBezTo>
                  <a:lnTo>
                    <a:pt x="16847" y="812800"/>
                  </a:lnTo>
                  <a:cubicBezTo>
                    <a:pt x="7543" y="812800"/>
                    <a:pt x="0" y="805257"/>
                    <a:pt x="0" y="795953"/>
                  </a:cubicBezTo>
                  <a:lnTo>
                    <a:pt x="0" y="16847"/>
                  </a:lnTo>
                  <a:cubicBezTo>
                    <a:pt x="0" y="7543"/>
                    <a:pt x="7543" y="0"/>
                    <a:pt x="1684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01" r="0" b="-30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3359676" y="964412"/>
            <a:ext cx="14652633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Directors by Budget and Revenue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69869" y="2862078"/>
            <a:ext cx="11548262" cy="5955608"/>
            <a:chOff x="0" y="0"/>
            <a:chExt cx="15760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76065" cy="812800"/>
            </a:xfrm>
            <a:custGeom>
              <a:avLst/>
              <a:gdLst/>
              <a:ahLst/>
              <a:cxnLst/>
              <a:rect r="r" b="b" t="t" l="l"/>
              <a:pathLst>
                <a:path h="812800" w="1576065">
                  <a:moveTo>
                    <a:pt x="15419" y="0"/>
                  </a:moveTo>
                  <a:lnTo>
                    <a:pt x="1560646" y="0"/>
                  </a:lnTo>
                  <a:cubicBezTo>
                    <a:pt x="1569162" y="0"/>
                    <a:pt x="1576065" y="6903"/>
                    <a:pt x="1576065" y="15419"/>
                  </a:cubicBezTo>
                  <a:lnTo>
                    <a:pt x="1576065" y="797381"/>
                  </a:lnTo>
                  <a:cubicBezTo>
                    <a:pt x="1576065" y="801470"/>
                    <a:pt x="1574441" y="805392"/>
                    <a:pt x="1571549" y="808284"/>
                  </a:cubicBezTo>
                  <a:cubicBezTo>
                    <a:pt x="1568658" y="811175"/>
                    <a:pt x="1564736" y="812800"/>
                    <a:pt x="1560646" y="812800"/>
                  </a:cubicBezTo>
                  <a:lnTo>
                    <a:pt x="15419" y="812800"/>
                  </a:lnTo>
                  <a:cubicBezTo>
                    <a:pt x="11330" y="812800"/>
                    <a:pt x="7408" y="811175"/>
                    <a:pt x="4516" y="808284"/>
                  </a:cubicBezTo>
                  <a:cubicBezTo>
                    <a:pt x="1625" y="805392"/>
                    <a:pt x="0" y="801470"/>
                    <a:pt x="0" y="797381"/>
                  </a:cubicBezTo>
                  <a:lnTo>
                    <a:pt x="0" y="15419"/>
                  </a:lnTo>
                  <a:cubicBezTo>
                    <a:pt x="0" y="11330"/>
                    <a:pt x="1625" y="7408"/>
                    <a:pt x="4516" y="4516"/>
                  </a:cubicBezTo>
                  <a:cubicBezTo>
                    <a:pt x="7408" y="1625"/>
                    <a:pt x="11330" y="0"/>
                    <a:pt x="1541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49" r="0" b="-164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DashBoard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232" y="251833"/>
            <a:ext cx="13578968" cy="345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78"/>
              </a:lnSpc>
              <a:spcBef>
                <a:spcPct val="0"/>
              </a:spcBef>
            </a:pP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2. Film Analysis</a:t>
            </a:r>
            <a:r>
              <a:rPr lang="en-US" b="true" sz="3913">
                <a:solidFill>
                  <a:srgbClr val="D19A6A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:</a:t>
            </a:r>
          </a:p>
          <a:p>
            <a:pPr algn="l" marL="844826" indent="-422413" lvl="1">
              <a:lnSpc>
                <a:spcPts val="5478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Films by Budget and Revenue</a:t>
            </a:r>
          </a:p>
          <a:p>
            <a:pPr algn="l" marL="844826" indent="-422413" lvl="1">
              <a:lnSpc>
                <a:spcPts val="5478"/>
              </a:lnSpc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Revenue and Popularity of Top 10 Most Popular Films</a:t>
            </a:r>
          </a:p>
          <a:p>
            <a:pPr algn="l" marL="844826" indent="-422413" lvl="1">
              <a:lnSpc>
                <a:spcPts val="5478"/>
              </a:lnSpc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10 Actors by Number of Films</a:t>
            </a:r>
          </a:p>
          <a:p>
            <a:pPr algn="l" marL="844826" indent="-422413" lvl="1">
              <a:lnSpc>
                <a:spcPts val="5478"/>
              </a:lnSpc>
              <a:buFont typeface="Arial"/>
              <a:buChar char="•"/>
            </a:pPr>
            <a:r>
              <a:rPr lang="en-US" b="true" sz="3913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Top 10 Production Companies by Number of Films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487588" y="4224243"/>
            <a:ext cx="6567924" cy="5851423"/>
          </a:xfrm>
          <a:custGeom>
            <a:avLst/>
            <a:gdLst/>
            <a:ahLst/>
            <a:cxnLst/>
            <a:rect r="r" b="b" t="t" l="l"/>
            <a:pathLst>
              <a:path h="5851423" w="6567924">
                <a:moveTo>
                  <a:pt x="0" y="0"/>
                </a:moveTo>
                <a:lnTo>
                  <a:pt x="6567924" y="0"/>
                </a:lnTo>
                <a:lnTo>
                  <a:pt x="6567924" y="5851423"/>
                </a:lnTo>
                <a:lnTo>
                  <a:pt x="0" y="5851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67" t="0" r="-16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59676" y="964412"/>
            <a:ext cx="14652633" cy="864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Top Films by Budget and Revenue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4139" y="251584"/>
            <a:ext cx="2847474" cy="2262447"/>
          </a:xfrm>
          <a:custGeom>
            <a:avLst/>
            <a:gdLst/>
            <a:ahLst/>
            <a:cxnLst/>
            <a:rect r="r" b="b" t="t" l="l"/>
            <a:pathLst>
              <a:path h="2262447" w="2847474">
                <a:moveTo>
                  <a:pt x="0" y="0"/>
                </a:moveTo>
                <a:lnTo>
                  <a:pt x="2847474" y="0"/>
                </a:lnTo>
                <a:lnTo>
                  <a:pt x="2847474" y="2262448"/>
                </a:lnTo>
                <a:lnTo>
                  <a:pt x="0" y="2262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70375" y="3406809"/>
            <a:ext cx="10947250" cy="5851491"/>
            <a:chOff x="0" y="0"/>
            <a:chExt cx="1696015" cy="906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96015" cy="906549"/>
            </a:xfrm>
            <a:custGeom>
              <a:avLst/>
              <a:gdLst/>
              <a:ahLst/>
              <a:cxnLst/>
              <a:rect r="r" b="b" t="t" l="l"/>
              <a:pathLst>
                <a:path h="906549" w="1696015">
                  <a:moveTo>
                    <a:pt x="16266" y="0"/>
                  </a:moveTo>
                  <a:lnTo>
                    <a:pt x="1679750" y="0"/>
                  </a:lnTo>
                  <a:cubicBezTo>
                    <a:pt x="1688733" y="0"/>
                    <a:pt x="1696015" y="7282"/>
                    <a:pt x="1696015" y="16266"/>
                  </a:cubicBezTo>
                  <a:lnTo>
                    <a:pt x="1696015" y="890283"/>
                  </a:lnTo>
                  <a:cubicBezTo>
                    <a:pt x="1696015" y="899267"/>
                    <a:pt x="1688733" y="906549"/>
                    <a:pt x="1679750" y="906549"/>
                  </a:cubicBezTo>
                  <a:lnTo>
                    <a:pt x="16266" y="906549"/>
                  </a:lnTo>
                  <a:cubicBezTo>
                    <a:pt x="7282" y="906549"/>
                    <a:pt x="0" y="899267"/>
                    <a:pt x="0" y="890283"/>
                  </a:cubicBezTo>
                  <a:lnTo>
                    <a:pt x="0" y="16266"/>
                  </a:lnTo>
                  <a:cubicBezTo>
                    <a:pt x="0" y="7282"/>
                    <a:pt x="7282" y="0"/>
                    <a:pt x="16266" y="0"/>
                  </a:cubicBezTo>
                  <a:close/>
                </a:path>
              </a:pathLst>
            </a:custGeom>
            <a:blipFill>
              <a:blip r:embed="rId4"/>
              <a:stretch>
                <a:fillRect l="-147" t="0" r="-147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3359676" y="569125"/>
            <a:ext cx="14652633" cy="165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247"/>
              </a:lnSpc>
            </a:pPr>
            <a:r>
              <a:rPr lang="en-US" b="true" sz="6941" spc="-31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Revenue and Popularity of Top 10 Most Popular Films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DAGP62rKY2o</dc:identifier>
  <dcterms:modified xsi:type="dcterms:W3CDTF">2011-08-01T06:04:30Z</dcterms:modified>
  <cp:revision>1</cp:revision>
  <dc:title>Green Modern Analysis of Results Presentation</dc:title>
</cp:coreProperties>
</file>